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8" r:id="rId3"/>
    <p:sldId id="279" r:id="rId4"/>
    <p:sldId id="283" r:id="rId5"/>
    <p:sldId id="284" r:id="rId6"/>
    <p:sldId id="285" r:id="rId7"/>
    <p:sldId id="286" r:id="rId8"/>
    <p:sldId id="287" r:id="rId9"/>
    <p:sldId id="28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876"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DCA2-B341-406E-BB50-D7F1EBEDBA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9F8EE5-D3E6-4BC1-B757-5B9BF276BA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6C79BA-A493-4444-81D6-FF73620594D9}"/>
              </a:ext>
            </a:extLst>
          </p:cNvPr>
          <p:cNvSpPr>
            <a:spLocks noGrp="1"/>
          </p:cNvSpPr>
          <p:nvPr>
            <p:ph type="dt" sz="half" idx="10"/>
          </p:nvPr>
        </p:nvSpPr>
        <p:spPr/>
        <p:txBody>
          <a:bodyPr/>
          <a:lstStyle/>
          <a:p>
            <a:fld id="{26263FE4-6EC7-4EFA-98B1-0288B758E0FB}" type="datetimeFigureOut">
              <a:rPr lang="en-US" smtClean="0"/>
              <a:t>3/20/2024</a:t>
            </a:fld>
            <a:endParaRPr lang="en-US"/>
          </a:p>
        </p:txBody>
      </p:sp>
      <p:sp>
        <p:nvSpPr>
          <p:cNvPr id="5" name="Footer Placeholder 4">
            <a:extLst>
              <a:ext uri="{FF2B5EF4-FFF2-40B4-BE49-F238E27FC236}">
                <a16:creationId xmlns:a16="http://schemas.microsoft.com/office/drawing/2014/main" id="{DD1ECAB7-6AA3-4BC3-AB90-80AA88C78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9AEB9-05FB-4947-84B4-2C09490557C3}"/>
              </a:ext>
            </a:extLst>
          </p:cNvPr>
          <p:cNvSpPr>
            <a:spLocks noGrp="1"/>
          </p:cNvSpPr>
          <p:nvPr>
            <p:ph type="sldNum" sz="quarter" idx="12"/>
          </p:nvPr>
        </p:nvSpPr>
        <p:spPr/>
        <p:txBody>
          <a:bodyPr/>
          <a:lstStyle/>
          <a:p>
            <a:fld id="{3A2CEBC9-806B-444A-A132-8FA5A8305BB2}" type="slidenum">
              <a:rPr lang="en-US" smtClean="0"/>
              <a:t>‹#›</a:t>
            </a:fld>
            <a:endParaRPr lang="en-US"/>
          </a:p>
        </p:txBody>
      </p:sp>
    </p:spTree>
    <p:extLst>
      <p:ext uri="{BB962C8B-B14F-4D97-AF65-F5344CB8AC3E}">
        <p14:creationId xmlns:p14="http://schemas.microsoft.com/office/powerpoint/2010/main" val="2787133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FF05-15D8-415D-BA43-A8074E552C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FC903B-7EB4-408C-91AC-33818AED98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6F2DE-3545-460C-A96F-96BDE9242FF1}"/>
              </a:ext>
            </a:extLst>
          </p:cNvPr>
          <p:cNvSpPr>
            <a:spLocks noGrp="1"/>
          </p:cNvSpPr>
          <p:nvPr>
            <p:ph type="dt" sz="half" idx="10"/>
          </p:nvPr>
        </p:nvSpPr>
        <p:spPr/>
        <p:txBody>
          <a:bodyPr/>
          <a:lstStyle/>
          <a:p>
            <a:fld id="{26263FE4-6EC7-4EFA-98B1-0288B758E0FB}" type="datetimeFigureOut">
              <a:rPr lang="en-US" smtClean="0"/>
              <a:t>3/20/2024</a:t>
            </a:fld>
            <a:endParaRPr lang="en-US"/>
          </a:p>
        </p:txBody>
      </p:sp>
      <p:sp>
        <p:nvSpPr>
          <p:cNvPr id="5" name="Footer Placeholder 4">
            <a:extLst>
              <a:ext uri="{FF2B5EF4-FFF2-40B4-BE49-F238E27FC236}">
                <a16:creationId xmlns:a16="http://schemas.microsoft.com/office/drawing/2014/main" id="{7357E346-121D-439D-9F24-03E98138F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00D69-98E4-4F53-B460-C411A3B92D97}"/>
              </a:ext>
            </a:extLst>
          </p:cNvPr>
          <p:cNvSpPr>
            <a:spLocks noGrp="1"/>
          </p:cNvSpPr>
          <p:nvPr>
            <p:ph type="sldNum" sz="quarter" idx="12"/>
          </p:nvPr>
        </p:nvSpPr>
        <p:spPr/>
        <p:txBody>
          <a:bodyPr/>
          <a:lstStyle/>
          <a:p>
            <a:fld id="{3A2CEBC9-806B-444A-A132-8FA5A8305BB2}" type="slidenum">
              <a:rPr lang="en-US" smtClean="0"/>
              <a:t>‹#›</a:t>
            </a:fld>
            <a:endParaRPr lang="en-US"/>
          </a:p>
        </p:txBody>
      </p:sp>
    </p:spTree>
    <p:extLst>
      <p:ext uri="{BB962C8B-B14F-4D97-AF65-F5344CB8AC3E}">
        <p14:creationId xmlns:p14="http://schemas.microsoft.com/office/powerpoint/2010/main" val="298891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F07F1B-50E7-402A-8996-4432D331D2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03E98-CA80-420F-93FF-6B0629FBE9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B5A45-3405-4497-B8F9-2A5492D898B1}"/>
              </a:ext>
            </a:extLst>
          </p:cNvPr>
          <p:cNvSpPr>
            <a:spLocks noGrp="1"/>
          </p:cNvSpPr>
          <p:nvPr>
            <p:ph type="dt" sz="half" idx="10"/>
          </p:nvPr>
        </p:nvSpPr>
        <p:spPr/>
        <p:txBody>
          <a:bodyPr/>
          <a:lstStyle/>
          <a:p>
            <a:fld id="{26263FE4-6EC7-4EFA-98B1-0288B758E0FB}" type="datetimeFigureOut">
              <a:rPr lang="en-US" smtClean="0"/>
              <a:t>3/20/2024</a:t>
            </a:fld>
            <a:endParaRPr lang="en-US"/>
          </a:p>
        </p:txBody>
      </p:sp>
      <p:sp>
        <p:nvSpPr>
          <p:cNvPr id="5" name="Footer Placeholder 4">
            <a:extLst>
              <a:ext uri="{FF2B5EF4-FFF2-40B4-BE49-F238E27FC236}">
                <a16:creationId xmlns:a16="http://schemas.microsoft.com/office/drawing/2014/main" id="{A1BB58D0-E9A2-485E-BB4E-27D127288F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6D387-8F94-4A69-8582-225932AB7BBD}"/>
              </a:ext>
            </a:extLst>
          </p:cNvPr>
          <p:cNvSpPr>
            <a:spLocks noGrp="1"/>
          </p:cNvSpPr>
          <p:nvPr>
            <p:ph type="sldNum" sz="quarter" idx="12"/>
          </p:nvPr>
        </p:nvSpPr>
        <p:spPr/>
        <p:txBody>
          <a:bodyPr/>
          <a:lstStyle/>
          <a:p>
            <a:fld id="{3A2CEBC9-806B-444A-A132-8FA5A8305BB2}" type="slidenum">
              <a:rPr lang="en-US" smtClean="0"/>
              <a:t>‹#›</a:t>
            </a:fld>
            <a:endParaRPr lang="en-US"/>
          </a:p>
        </p:txBody>
      </p:sp>
    </p:spTree>
    <p:extLst>
      <p:ext uri="{BB962C8B-B14F-4D97-AF65-F5344CB8AC3E}">
        <p14:creationId xmlns:p14="http://schemas.microsoft.com/office/powerpoint/2010/main" val="254405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6DA4-6927-4D6C-99D4-F7A5381BA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7AF0D5-D9D8-455A-B900-ED72153ABD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2C47E-539F-4CE0-9FFD-BF9AF600CFAC}"/>
              </a:ext>
            </a:extLst>
          </p:cNvPr>
          <p:cNvSpPr>
            <a:spLocks noGrp="1"/>
          </p:cNvSpPr>
          <p:nvPr>
            <p:ph type="dt" sz="half" idx="10"/>
          </p:nvPr>
        </p:nvSpPr>
        <p:spPr/>
        <p:txBody>
          <a:bodyPr/>
          <a:lstStyle/>
          <a:p>
            <a:fld id="{26263FE4-6EC7-4EFA-98B1-0288B758E0FB}" type="datetimeFigureOut">
              <a:rPr lang="en-US" smtClean="0"/>
              <a:t>3/20/2024</a:t>
            </a:fld>
            <a:endParaRPr lang="en-US"/>
          </a:p>
        </p:txBody>
      </p:sp>
      <p:sp>
        <p:nvSpPr>
          <p:cNvPr id="5" name="Footer Placeholder 4">
            <a:extLst>
              <a:ext uri="{FF2B5EF4-FFF2-40B4-BE49-F238E27FC236}">
                <a16:creationId xmlns:a16="http://schemas.microsoft.com/office/drawing/2014/main" id="{D6960172-7612-47AA-A94D-5140F2A3F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49300-E63A-416C-A9A9-4344565B44BF}"/>
              </a:ext>
            </a:extLst>
          </p:cNvPr>
          <p:cNvSpPr>
            <a:spLocks noGrp="1"/>
          </p:cNvSpPr>
          <p:nvPr>
            <p:ph type="sldNum" sz="quarter" idx="12"/>
          </p:nvPr>
        </p:nvSpPr>
        <p:spPr/>
        <p:txBody>
          <a:bodyPr/>
          <a:lstStyle/>
          <a:p>
            <a:fld id="{3A2CEBC9-806B-444A-A132-8FA5A8305BB2}" type="slidenum">
              <a:rPr lang="en-US" smtClean="0"/>
              <a:t>‹#›</a:t>
            </a:fld>
            <a:endParaRPr lang="en-US"/>
          </a:p>
        </p:txBody>
      </p:sp>
    </p:spTree>
    <p:extLst>
      <p:ext uri="{BB962C8B-B14F-4D97-AF65-F5344CB8AC3E}">
        <p14:creationId xmlns:p14="http://schemas.microsoft.com/office/powerpoint/2010/main" val="231536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5C953-D7B6-4029-9668-6690A079B8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B16682-FD27-4870-A949-77AF80D04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933703-A1FF-4D73-AE48-7E45C2878073}"/>
              </a:ext>
            </a:extLst>
          </p:cNvPr>
          <p:cNvSpPr>
            <a:spLocks noGrp="1"/>
          </p:cNvSpPr>
          <p:nvPr>
            <p:ph type="dt" sz="half" idx="10"/>
          </p:nvPr>
        </p:nvSpPr>
        <p:spPr/>
        <p:txBody>
          <a:bodyPr/>
          <a:lstStyle/>
          <a:p>
            <a:fld id="{26263FE4-6EC7-4EFA-98B1-0288B758E0FB}" type="datetimeFigureOut">
              <a:rPr lang="en-US" smtClean="0"/>
              <a:t>3/20/2024</a:t>
            </a:fld>
            <a:endParaRPr lang="en-US"/>
          </a:p>
        </p:txBody>
      </p:sp>
      <p:sp>
        <p:nvSpPr>
          <p:cNvPr id="5" name="Footer Placeholder 4">
            <a:extLst>
              <a:ext uri="{FF2B5EF4-FFF2-40B4-BE49-F238E27FC236}">
                <a16:creationId xmlns:a16="http://schemas.microsoft.com/office/drawing/2014/main" id="{A4136570-DFAD-4EE9-869B-8B5ECBEE9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A81DD-CA38-4662-92D2-D8B0853ED66E}"/>
              </a:ext>
            </a:extLst>
          </p:cNvPr>
          <p:cNvSpPr>
            <a:spLocks noGrp="1"/>
          </p:cNvSpPr>
          <p:nvPr>
            <p:ph type="sldNum" sz="quarter" idx="12"/>
          </p:nvPr>
        </p:nvSpPr>
        <p:spPr/>
        <p:txBody>
          <a:bodyPr/>
          <a:lstStyle/>
          <a:p>
            <a:fld id="{3A2CEBC9-806B-444A-A132-8FA5A8305BB2}" type="slidenum">
              <a:rPr lang="en-US" smtClean="0"/>
              <a:t>‹#›</a:t>
            </a:fld>
            <a:endParaRPr lang="en-US"/>
          </a:p>
        </p:txBody>
      </p:sp>
    </p:spTree>
    <p:extLst>
      <p:ext uri="{BB962C8B-B14F-4D97-AF65-F5344CB8AC3E}">
        <p14:creationId xmlns:p14="http://schemas.microsoft.com/office/powerpoint/2010/main" val="259818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8E77F-58D6-476B-8872-99486940A1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79B89-1BF2-4EEE-B15D-BB09868D9B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3EDD77-9AD4-478C-AAD8-EB904A22D7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68901F-4A97-4973-B40C-4C8C3DB755E9}"/>
              </a:ext>
            </a:extLst>
          </p:cNvPr>
          <p:cNvSpPr>
            <a:spLocks noGrp="1"/>
          </p:cNvSpPr>
          <p:nvPr>
            <p:ph type="dt" sz="half" idx="10"/>
          </p:nvPr>
        </p:nvSpPr>
        <p:spPr/>
        <p:txBody>
          <a:bodyPr/>
          <a:lstStyle/>
          <a:p>
            <a:fld id="{26263FE4-6EC7-4EFA-98B1-0288B758E0FB}" type="datetimeFigureOut">
              <a:rPr lang="en-US" smtClean="0"/>
              <a:t>3/20/2024</a:t>
            </a:fld>
            <a:endParaRPr lang="en-US"/>
          </a:p>
        </p:txBody>
      </p:sp>
      <p:sp>
        <p:nvSpPr>
          <p:cNvPr id="6" name="Footer Placeholder 5">
            <a:extLst>
              <a:ext uri="{FF2B5EF4-FFF2-40B4-BE49-F238E27FC236}">
                <a16:creationId xmlns:a16="http://schemas.microsoft.com/office/drawing/2014/main" id="{05C2A6CC-0AD2-474E-B6D0-103FCE50D8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D8BAB7-2D60-4170-9FEB-A23DD814BA20}"/>
              </a:ext>
            </a:extLst>
          </p:cNvPr>
          <p:cNvSpPr>
            <a:spLocks noGrp="1"/>
          </p:cNvSpPr>
          <p:nvPr>
            <p:ph type="sldNum" sz="quarter" idx="12"/>
          </p:nvPr>
        </p:nvSpPr>
        <p:spPr/>
        <p:txBody>
          <a:bodyPr/>
          <a:lstStyle/>
          <a:p>
            <a:fld id="{3A2CEBC9-806B-444A-A132-8FA5A8305BB2}" type="slidenum">
              <a:rPr lang="en-US" smtClean="0"/>
              <a:t>‹#›</a:t>
            </a:fld>
            <a:endParaRPr lang="en-US"/>
          </a:p>
        </p:txBody>
      </p:sp>
    </p:spTree>
    <p:extLst>
      <p:ext uri="{BB962C8B-B14F-4D97-AF65-F5344CB8AC3E}">
        <p14:creationId xmlns:p14="http://schemas.microsoft.com/office/powerpoint/2010/main" val="311518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7533B-BB6F-4797-8742-347DFC7703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6651BF-D895-4E50-8A73-95182AAE84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9EC5FF-3BB3-4B29-A934-9059CCBB05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C68B1E-C5E4-4CB4-A41C-BB083B8216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E5030D-EF2F-487C-AA9C-18D3F2BD64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2B8D28-E174-4BA3-AB4D-060ECF771343}"/>
              </a:ext>
            </a:extLst>
          </p:cNvPr>
          <p:cNvSpPr>
            <a:spLocks noGrp="1"/>
          </p:cNvSpPr>
          <p:nvPr>
            <p:ph type="dt" sz="half" idx="10"/>
          </p:nvPr>
        </p:nvSpPr>
        <p:spPr/>
        <p:txBody>
          <a:bodyPr/>
          <a:lstStyle/>
          <a:p>
            <a:fld id="{26263FE4-6EC7-4EFA-98B1-0288B758E0FB}" type="datetimeFigureOut">
              <a:rPr lang="en-US" smtClean="0"/>
              <a:t>3/20/2024</a:t>
            </a:fld>
            <a:endParaRPr lang="en-US"/>
          </a:p>
        </p:txBody>
      </p:sp>
      <p:sp>
        <p:nvSpPr>
          <p:cNvPr id="8" name="Footer Placeholder 7">
            <a:extLst>
              <a:ext uri="{FF2B5EF4-FFF2-40B4-BE49-F238E27FC236}">
                <a16:creationId xmlns:a16="http://schemas.microsoft.com/office/drawing/2014/main" id="{2872BE5E-BAFE-4996-95DC-5054A8A897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C6DC94-924D-4930-BBE0-4E94E73CC235}"/>
              </a:ext>
            </a:extLst>
          </p:cNvPr>
          <p:cNvSpPr>
            <a:spLocks noGrp="1"/>
          </p:cNvSpPr>
          <p:nvPr>
            <p:ph type="sldNum" sz="quarter" idx="12"/>
          </p:nvPr>
        </p:nvSpPr>
        <p:spPr/>
        <p:txBody>
          <a:bodyPr/>
          <a:lstStyle/>
          <a:p>
            <a:fld id="{3A2CEBC9-806B-444A-A132-8FA5A8305BB2}" type="slidenum">
              <a:rPr lang="en-US" smtClean="0"/>
              <a:t>‹#›</a:t>
            </a:fld>
            <a:endParaRPr lang="en-US"/>
          </a:p>
        </p:txBody>
      </p:sp>
    </p:spTree>
    <p:extLst>
      <p:ext uri="{BB962C8B-B14F-4D97-AF65-F5344CB8AC3E}">
        <p14:creationId xmlns:p14="http://schemas.microsoft.com/office/powerpoint/2010/main" val="142074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51C21-C554-4EB2-B941-8DC873804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81279-C23D-44CA-921E-8951C12D493B}"/>
              </a:ext>
            </a:extLst>
          </p:cNvPr>
          <p:cNvSpPr>
            <a:spLocks noGrp="1"/>
          </p:cNvSpPr>
          <p:nvPr>
            <p:ph type="dt" sz="half" idx="10"/>
          </p:nvPr>
        </p:nvSpPr>
        <p:spPr/>
        <p:txBody>
          <a:bodyPr/>
          <a:lstStyle/>
          <a:p>
            <a:fld id="{26263FE4-6EC7-4EFA-98B1-0288B758E0FB}" type="datetimeFigureOut">
              <a:rPr lang="en-US" smtClean="0"/>
              <a:t>3/20/2024</a:t>
            </a:fld>
            <a:endParaRPr lang="en-US"/>
          </a:p>
        </p:txBody>
      </p:sp>
      <p:sp>
        <p:nvSpPr>
          <p:cNvPr id="4" name="Footer Placeholder 3">
            <a:extLst>
              <a:ext uri="{FF2B5EF4-FFF2-40B4-BE49-F238E27FC236}">
                <a16:creationId xmlns:a16="http://schemas.microsoft.com/office/drawing/2014/main" id="{3B6ADB54-47EF-4CD8-B0EA-0F0EB132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DCEA55-D6BB-4C24-9DA8-B8650B9481BC}"/>
              </a:ext>
            </a:extLst>
          </p:cNvPr>
          <p:cNvSpPr>
            <a:spLocks noGrp="1"/>
          </p:cNvSpPr>
          <p:nvPr>
            <p:ph type="sldNum" sz="quarter" idx="12"/>
          </p:nvPr>
        </p:nvSpPr>
        <p:spPr/>
        <p:txBody>
          <a:bodyPr/>
          <a:lstStyle/>
          <a:p>
            <a:fld id="{3A2CEBC9-806B-444A-A132-8FA5A8305BB2}" type="slidenum">
              <a:rPr lang="en-US" smtClean="0"/>
              <a:t>‹#›</a:t>
            </a:fld>
            <a:endParaRPr lang="en-US"/>
          </a:p>
        </p:txBody>
      </p:sp>
    </p:spTree>
    <p:extLst>
      <p:ext uri="{BB962C8B-B14F-4D97-AF65-F5344CB8AC3E}">
        <p14:creationId xmlns:p14="http://schemas.microsoft.com/office/powerpoint/2010/main" val="3556943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8FF98-E573-479A-9C53-49F993460558}"/>
              </a:ext>
            </a:extLst>
          </p:cNvPr>
          <p:cNvSpPr>
            <a:spLocks noGrp="1"/>
          </p:cNvSpPr>
          <p:nvPr>
            <p:ph type="dt" sz="half" idx="10"/>
          </p:nvPr>
        </p:nvSpPr>
        <p:spPr/>
        <p:txBody>
          <a:bodyPr/>
          <a:lstStyle/>
          <a:p>
            <a:fld id="{26263FE4-6EC7-4EFA-98B1-0288B758E0FB}" type="datetimeFigureOut">
              <a:rPr lang="en-US" smtClean="0"/>
              <a:t>3/20/2024</a:t>
            </a:fld>
            <a:endParaRPr lang="en-US"/>
          </a:p>
        </p:txBody>
      </p:sp>
      <p:sp>
        <p:nvSpPr>
          <p:cNvPr id="3" name="Footer Placeholder 2">
            <a:extLst>
              <a:ext uri="{FF2B5EF4-FFF2-40B4-BE49-F238E27FC236}">
                <a16:creationId xmlns:a16="http://schemas.microsoft.com/office/drawing/2014/main" id="{93ABD99F-018C-45A0-B6DF-DDED262AFA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48D8F1-060E-4056-9B05-7BBB169C0FE2}"/>
              </a:ext>
            </a:extLst>
          </p:cNvPr>
          <p:cNvSpPr>
            <a:spLocks noGrp="1"/>
          </p:cNvSpPr>
          <p:nvPr>
            <p:ph type="sldNum" sz="quarter" idx="12"/>
          </p:nvPr>
        </p:nvSpPr>
        <p:spPr/>
        <p:txBody>
          <a:bodyPr/>
          <a:lstStyle/>
          <a:p>
            <a:fld id="{3A2CEBC9-806B-444A-A132-8FA5A8305BB2}" type="slidenum">
              <a:rPr lang="en-US" smtClean="0"/>
              <a:t>‹#›</a:t>
            </a:fld>
            <a:endParaRPr lang="en-US"/>
          </a:p>
        </p:txBody>
      </p:sp>
    </p:spTree>
    <p:extLst>
      <p:ext uri="{BB962C8B-B14F-4D97-AF65-F5344CB8AC3E}">
        <p14:creationId xmlns:p14="http://schemas.microsoft.com/office/powerpoint/2010/main" val="2865639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A0510-39A9-4843-9E00-927D1AE70C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9772D-DEBE-4BD3-9D14-05C0228BE9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D685F9-5C63-45E7-8837-1EF19071E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2312-4E7A-449C-A22B-083E7AE5AB6C}"/>
              </a:ext>
            </a:extLst>
          </p:cNvPr>
          <p:cNvSpPr>
            <a:spLocks noGrp="1"/>
          </p:cNvSpPr>
          <p:nvPr>
            <p:ph type="dt" sz="half" idx="10"/>
          </p:nvPr>
        </p:nvSpPr>
        <p:spPr/>
        <p:txBody>
          <a:bodyPr/>
          <a:lstStyle/>
          <a:p>
            <a:fld id="{26263FE4-6EC7-4EFA-98B1-0288B758E0FB}" type="datetimeFigureOut">
              <a:rPr lang="en-US" smtClean="0"/>
              <a:t>3/20/2024</a:t>
            </a:fld>
            <a:endParaRPr lang="en-US"/>
          </a:p>
        </p:txBody>
      </p:sp>
      <p:sp>
        <p:nvSpPr>
          <p:cNvPr id="6" name="Footer Placeholder 5">
            <a:extLst>
              <a:ext uri="{FF2B5EF4-FFF2-40B4-BE49-F238E27FC236}">
                <a16:creationId xmlns:a16="http://schemas.microsoft.com/office/drawing/2014/main" id="{896A84BC-D351-461D-85A6-982A6CC1A4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D195A9-7E3F-4EF1-846A-A0AE7B1739A0}"/>
              </a:ext>
            </a:extLst>
          </p:cNvPr>
          <p:cNvSpPr>
            <a:spLocks noGrp="1"/>
          </p:cNvSpPr>
          <p:nvPr>
            <p:ph type="sldNum" sz="quarter" idx="12"/>
          </p:nvPr>
        </p:nvSpPr>
        <p:spPr/>
        <p:txBody>
          <a:bodyPr/>
          <a:lstStyle/>
          <a:p>
            <a:fld id="{3A2CEBC9-806B-444A-A132-8FA5A8305BB2}" type="slidenum">
              <a:rPr lang="en-US" smtClean="0"/>
              <a:t>‹#›</a:t>
            </a:fld>
            <a:endParaRPr lang="en-US"/>
          </a:p>
        </p:txBody>
      </p:sp>
    </p:spTree>
    <p:extLst>
      <p:ext uri="{BB962C8B-B14F-4D97-AF65-F5344CB8AC3E}">
        <p14:creationId xmlns:p14="http://schemas.microsoft.com/office/powerpoint/2010/main" val="429461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EFA3-35A8-4647-8780-726C73AB7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0F8B5C-736A-4607-8013-3D5D3B9209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EDC39E-4AF4-419B-9C99-97C83C20A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C8B662-5E3E-456F-B356-A1C667CA30DF}"/>
              </a:ext>
            </a:extLst>
          </p:cNvPr>
          <p:cNvSpPr>
            <a:spLocks noGrp="1"/>
          </p:cNvSpPr>
          <p:nvPr>
            <p:ph type="dt" sz="half" idx="10"/>
          </p:nvPr>
        </p:nvSpPr>
        <p:spPr/>
        <p:txBody>
          <a:bodyPr/>
          <a:lstStyle/>
          <a:p>
            <a:fld id="{26263FE4-6EC7-4EFA-98B1-0288B758E0FB}" type="datetimeFigureOut">
              <a:rPr lang="en-US" smtClean="0"/>
              <a:t>3/20/2024</a:t>
            </a:fld>
            <a:endParaRPr lang="en-US"/>
          </a:p>
        </p:txBody>
      </p:sp>
      <p:sp>
        <p:nvSpPr>
          <p:cNvPr id="6" name="Footer Placeholder 5">
            <a:extLst>
              <a:ext uri="{FF2B5EF4-FFF2-40B4-BE49-F238E27FC236}">
                <a16:creationId xmlns:a16="http://schemas.microsoft.com/office/drawing/2014/main" id="{E743C62B-4BD2-4F0A-A229-B7D648547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2E961-0C18-4FDB-9E86-F311195F7602}"/>
              </a:ext>
            </a:extLst>
          </p:cNvPr>
          <p:cNvSpPr>
            <a:spLocks noGrp="1"/>
          </p:cNvSpPr>
          <p:nvPr>
            <p:ph type="sldNum" sz="quarter" idx="12"/>
          </p:nvPr>
        </p:nvSpPr>
        <p:spPr/>
        <p:txBody>
          <a:bodyPr/>
          <a:lstStyle/>
          <a:p>
            <a:fld id="{3A2CEBC9-806B-444A-A132-8FA5A8305BB2}" type="slidenum">
              <a:rPr lang="en-US" smtClean="0"/>
              <a:t>‹#›</a:t>
            </a:fld>
            <a:endParaRPr lang="en-US"/>
          </a:p>
        </p:txBody>
      </p:sp>
    </p:spTree>
    <p:extLst>
      <p:ext uri="{BB962C8B-B14F-4D97-AF65-F5344CB8AC3E}">
        <p14:creationId xmlns:p14="http://schemas.microsoft.com/office/powerpoint/2010/main" val="92975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0F227A-FDD2-41CD-B4B0-91C49D8FCC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A8EB02-0A12-49C3-8821-49FAAB9158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8E1EA-D92C-4B7B-B7DA-1630803ED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63FE4-6EC7-4EFA-98B1-0288B758E0FB}" type="datetimeFigureOut">
              <a:rPr lang="en-US" smtClean="0"/>
              <a:t>3/20/2024</a:t>
            </a:fld>
            <a:endParaRPr lang="en-US"/>
          </a:p>
        </p:txBody>
      </p:sp>
      <p:sp>
        <p:nvSpPr>
          <p:cNvPr id="5" name="Footer Placeholder 4">
            <a:extLst>
              <a:ext uri="{FF2B5EF4-FFF2-40B4-BE49-F238E27FC236}">
                <a16:creationId xmlns:a16="http://schemas.microsoft.com/office/drawing/2014/main" id="{51EFA82C-95BF-41F0-8D64-DACC13C74B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1DEEDE-0BC2-42E9-86E9-80FDEAB98C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CEBC9-806B-444A-A132-8FA5A8305BB2}" type="slidenum">
              <a:rPr lang="en-US" smtClean="0"/>
              <a:t>‹#›</a:t>
            </a:fld>
            <a:endParaRPr lang="en-US"/>
          </a:p>
        </p:txBody>
      </p:sp>
    </p:spTree>
    <p:extLst>
      <p:ext uri="{BB962C8B-B14F-4D97-AF65-F5344CB8AC3E}">
        <p14:creationId xmlns:p14="http://schemas.microsoft.com/office/powerpoint/2010/main" val="3244846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200000">
            <a:off x="3753888" y="1540009"/>
            <a:ext cx="6859507" cy="3779494"/>
          </a:xfrm>
          <a:custGeom>
            <a:avLst/>
            <a:gdLst/>
            <a:ahLst/>
            <a:cxnLst/>
            <a:rect l="l" t="t" r="r" b="b"/>
            <a:pathLst>
              <a:path w="14314219" h="4992084">
                <a:moveTo>
                  <a:pt x="0" y="0"/>
                </a:moveTo>
                <a:lnTo>
                  <a:pt x="14314219" y="0"/>
                </a:lnTo>
                <a:lnTo>
                  <a:pt x="14314219" y="4992084"/>
                </a:lnTo>
                <a:lnTo>
                  <a:pt x="0" y="4992084"/>
                </a:lnTo>
                <a:lnTo>
                  <a:pt x="0" y="0"/>
                </a:lnTo>
                <a:close/>
              </a:path>
            </a:pathLst>
          </a:custGeom>
          <a:blipFill>
            <a:blip r:embed="rId2"/>
            <a:stretch>
              <a:fillRect/>
            </a:stretch>
          </a:blipFill>
        </p:spPr>
      </p:sp>
      <p:grpSp>
        <p:nvGrpSpPr>
          <p:cNvPr id="3" name="Group 3"/>
          <p:cNvGrpSpPr>
            <a:grpSpLocks noChangeAspect="1"/>
          </p:cNvGrpSpPr>
          <p:nvPr/>
        </p:nvGrpSpPr>
        <p:grpSpPr>
          <a:xfrm>
            <a:off x="6635734" y="4"/>
            <a:ext cx="5809150" cy="6859490"/>
            <a:chOff x="0" y="0"/>
            <a:chExt cx="21042033" cy="24846598"/>
          </a:xfrm>
        </p:grpSpPr>
        <p:sp>
          <p:nvSpPr>
            <p:cNvPr id="4" name="Freeform 4"/>
            <p:cNvSpPr/>
            <p:nvPr/>
          </p:nvSpPr>
          <p:spPr>
            <a:xfrm>
              <a:off x="-658495" y="0"/>
              <a:ext cx="21700490" cy="24846662"/>
            </a:xfrm>
            <a:custGeom>
              <a:avLst/>
              <a:gdLst/>
              <a:ahLst/>
              <a:cxnLst/>
              <a:rect l="l" t="t" r="r" b="b"/>
              <a:pathLst>
                <a:path w="21700490" h="24846662">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a:blip r:embed="rId3"/>
              <a:stretch>
                <a:fillRect l="-40421" t="-5263" r="-60203" b="-8147"/>
              </a:stretch>
            </a:blipFill>
          </p:spPr>
        </p:sp>
      </p:grpSp>
      <p:sp>
        <p:nvSpPr>
          <p:cNvPr id="5" name="Freeform 5"/>
          <p:cNvSpPr/>
          <p:nvPr/>
        </p:nvSpPr>
        <p:spPr>
          <a:xfrm rot="16200000" flipH="1">
            <a:off x="7795119" y="2189352"/>
            <a:ext cx="6864518" cy="2472778"/>
          </a:xfrm>
          <a:custGeom>
            <a:avLst/>
            <a:gdLst/>
            <a:ahLst/>
            <a:cxnLst/>
            <a:rect l="l" t="t" r="r" b="b"/>
            <a:pathLst>
              <a:path w="10909314" h="3709167">
                <a:moveTo>
                  <a:pt x="10909314" y="0"/>
                </a:moveTo>
                <a:lnTo>
                  <a:pt x="0" y="0"/>
                </a:lnTo>
                <a:lnTo>
                  <a:pt x="0" y="3709167"/>
                </a:lnTo>
                <a:lnTo>
                  <a:pt x="10909314" y="3709167"/>
                </a:lnTo>
                <a:lnTo>
                  <a:pt x="10909314" y="0"/>
                </a:lnTo>
                <a:close/>
              </a:path>
            </a:pathLst>
          </a:custGeom>
          <a:blipFill>
            <a:blip r:embed="rId4">
              <a:alphaModFix amt="77000"/>
            </a:blip>
            <a:stretch>
              <a:fillRect/>
            </a:stretch>
          </a:blipFill>
        </p:spPr>
      </p:sp>
      <p:grpSp>
        <p:nvGrpSpPr>
          <p:cNvPr id="6" name="Group 6"/>
          <p:cNvGrpSpPr/>
          <p:nvPr/>
        </p:nvGrpSpPr>
        <p:grpSpPr>
          <a:xfrm>
            <a:off x="6776956" y="630931"/>
            <a:ext cx="571911" cy="57191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06464"/>
            </a:solidFill>
          </p:spPr>
        </p:sp>
        <p:sp>
          <p:nvSpPr>
            <p:cNvPr id="8" name="TextBox 8"/>
            <p:cNvSpPr txBox="1"/>
            <p:nvPr/>
          </p:nvSpPr>
          <p:spPr>
            <a:xfrm>
              <a:off x="76200" y="76200"/>
              <a:ext cx="660400" cy="660400"/>
            </a:xfrm>
            <a:prstGeom prst="rect">
              <a:avLst/>
            </a:prstGeom>
          </p:spPr>
          <p:txBody>
            <a:bodyPr lIns="33867" tIns="33867" rIns="33867" bIns="33867" rtlCol="0" anchor="ctr"/>
            <a:lstStyle/>
            <a:p>
              <a:pPr algn="ctr">
                <a:lnSpc>
                  <a:spcPts val="1237"/>
                </a:lnSpc>
              </a:pPr>
              <a:endParaRPr sz="1200"/>
            </a:p>
          </p:txBody>
        </p:sp>
      </p:grpSp>
      <p:grpSp>
        <p:nvGrpSpPr>
          <p:cNvPr id="9" name="Group 9"/>
          <p:cNvGrpSpPr/>
          <p:nvPr/>
        </p:nvGrpSpPr>
        <p:grpSpPr>
          <a:xfrm>
            <a:off x="6434212" y="1484064"/>
            <a:ext cx="403044" cy="4030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8388"/>
            </a:solidFill>
          </p:spPr>
        </p:sp>
        <p:sp>
          <p:nvSpPr>
            <p:cNvPr id="11" name="TextBox 11"/>
            <p:cNvSpPr txBox="1"/>
            <p:nvPr/>
          </p:nvSpPr>
          <p:spPr>
            <a:xfrm>
              <a:off x="76200" y="76200"/>
              <a:ext cx="660400" cy="660400"/>
            </a:xfrm>
            <a:prstGeom prst="rect">
              <a:avLst/>
            </a:prstGeom>
          </p:spPr>
          <p:txBody>
            <a:bodyPr lIns="33867" tIns="33867" rIns="33867" bIns="33867" rtlCol="0" anchor="ctr"/>
            <a:lstStyle/>
            <a:p>
              <a:pPr algn="ctr">
                <a:lnSpc>
                  <a:spcPts val="1237"/>
                </a:lnSpc>
              </a:pPr>
              <a:endParaRPr sz="1200"/>
            </a:p>
          </p:txBody>
        </p:sp>
      </p:grpSp>
      <p:grpSp>
        <p:nvGrpSpPr>
          <p:cNvPr id="12" name="Group 12"/>
          <p:cNvGrpSpPr/>
          <p:nvPr/>
        </p:nvGrpSpPr>
        <p:grpSpPr>
          <a:xfrm>
            <a:off x="6984272" y="454609"/>
            <a:ext cx="425089" cy="42508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DB034"/>
              </a:solidFill>
              <a:prstDash val="solid"/>
              <a:miter/>
            </a:ln>
          </p:spPr>
        </p:sp>
        <p:sp>
          <p:nvSpPr>
            <p:cNvPr id="14" name="TextBox 14"/>
            <p:cNvSpPr txBox="1"/>
            <p:nvPr/>
          </p:nvSpPr>
          <p:spPr>
            <a:xfrm>
              <a:off x="76200" y="76200"/>
              <a:ext cx="660400" cy="660400"/>
            </a:xfrm>
            <a:prstGeom prst="rect">
              <a:avLst/>
            </a:prstGeom>
          </p:spPr>
          <p:txBody>
            <a:bodyPr lIns="33867" tIns="33867" rIns="33867" bIns="33867" rtlCol="0" anchor="ctr"/>
            <a:lstStyle/>
            <a:p>
              <a:pPr algn="ctr">
                <a:lnSpc>
                  <a:spcPts val="1237"/>
                </a:lnSpc>
              </a:pPr>
              <a:endParaRPr sz="1200"/>
            </a:p>
          </p:txBody>
        </p:sp>
      </p:grpSp>
      <p:sp>
        <p:nvSpPr>
          <p:cNvPr id="15" name="TextBox 15"/>
          <p:cNvSpPr txBox="1"/>
          <p:nvPr/>
        </p:nvSpPr>
        <p:spPr>
          <a:xfrm>
            <a:off x="689820" y="2409005"/>
            <a:ext cx="5546289" cy="692497"/>
          </a:xfrm>
          <a:prstGeom prst="rect">
            <a:avLst/>
          </a:prstGeom>
        </p:spPr>
        <p:txBody>
          <a:bodyPr lIns="0" tIns="0" rIns="0" bIns="0" rtlCol="0" anchor="t">
            <a:spAutoFit/>
          </a:bodyPr>
          <a:lstStyle/>
          <a:p>
            <a:pPr>
              <a:lnSpc>
                <a:spcPts val="5414"/>
              </a:lnSpc>
            </a:pPr>
            <a:r>
              <a:rPr lang="en-US" sz="4749">
                <a:solidFill>
                  <a:srgbClr val="000000"/>
                </a:solidFill>
                <a:latin typeface="Poppins Bold"/>
              </a:rPr>
              <a:t>The Scope of </a:t>
            </a:r>
          </a:p>
        </p:txBody>
      </p:sp>
      <p:sp>
        <p:nvSpPr>
          <p:cNvPr id="16" name="TextBox 16"/>
          <p:cNvSpPr txBox="1"/>
          <p:nvPr/>
        </p:nvSpPr>
        <p:spPr>
          <a:xfrm>
            <a:off x="401398" y="3102043"/>
            <a:ext cx="5026647" cy="602729"/>
          </a:xfrm>
          <a:prstGeom prst="rect">
            <a:avLst/>
          </a:prstGeom>
        </p:spPr>
        <p:txBody>
          <a:bodyPr lIns="0" tIns="0" rIns="0" bIns="0" rtlCol="0" anchor="t">
            <a:spAutoFit/>
          </a:bodyPr>
          <a:lstStyle/>
          <a:p>
            <a:pPr>
              <a:lnSpc>
                <a:spcPts val="4730"/>
              </a:lnSpc>
            </a:pPr>
            <a:r>
              <a:rPr lang="en-US" sz="4149">
                <a:solidFill>
                  <a:srgbClr val="0E8388"/>
                </a:solidFill>
                <a:latin typeface="Poppins Bold"/>
              </a:rPr>
              <a:t>Food Microbiology</a:t>
            </a:r>
          </a:p>
        </p:txBody>
      </p:sp>
      <p:sp>
        <p:nvSpPr>
          <p:cNvPr id="17" name="TextBox 17"/>
          <p:cNvSpPr txBox="1"/>
          <p:nvPr/>
        </p:nvSpPr>
        <p:spPr>
          <a:xfrm>
            <a:off x="554632" y="697261"/>
            <a:ext cx="4678768" cy="218008"/>
          </a:xfrm>
          <a:prstGeom prst="rect">
            <a:avLst/>
          </a:prstGeom>
        </p:spPr>
        <p:txBody>
          <a:bodyPr wrap="square" lIns="0" tIns="0" rIns="0" bIns="0" rtlCol="0" anchor="t">
            <a:spAutoFit/>
          </a:bodyPr>
          <a:lstStyle/>
          <a:p>
            <a:pPr>
              <a:lnSpc>
                <a:spcPts val="1730"/>
              </a:lnSpc>
            </a:pPr>
            <a:r>
              <a:rPr lang="en-US" sz="1466" dirty="0">
                <a:solidFill>
                  <a:srgbClr val="231076"/>
                </a:solidFill>
                <a:latin typeface="TT Chocolates Bold"/>
              </a:rPr>
              <a:t>UNIVERSITY OF BASRAH / COLLEGE OF SCIENCE  </a:t>
            </a:r>
          </a:p>
        </p:txBody>
      </p:sp>
      <p:grpSp>
        <p:nvGrpSpPr>
          <p:cNvPr id="18" name="Group 18"/>
          <p:cNvGrpSpPr/>
          <p:nvPr/>
        </p:nvGrpSpPr>
        <p:grpSpPr>
          <a:xfrm>
            <a:off x="132133" y="4455037"/>
            <a:ext cx="4262018" cy="653529"/>
            <a:chOff x="0" y="-19050"/>
            <a:chExt cx="1798713" cy="275811"/>
          </a:xfrm>
        </p:grpSpPr>
        <p:sp>
          <p:nvSpPr>
            <p:cNvPr id="19" name="Freeform 19"/>
            <p:cNvSpPr/>
            <p:nvPr/>
          </p:nvSpPr>
          <p:spPr>
            <a:xfrm>
              <a:off x="0" y="0"/>
              <a:ext cx="1798713" cy="256761"/>
            </a:xfrm>
            <a:custGeom>
              <a:avLst/>
              <a:gdLst/>
              <a:ahLst/>
              <a:cxnLst/>
              <a:rect l="l" t="t" r="r" b="b"/>
              <a:pathLst>
                <a:path w="1798713" h="256761">
                  <a:moveTo>
                    <a:pt x="0" y="0"/>
                  </a:moveTo>
                  <a:lnTo>
                    <a:pt x="1798713" y="0"/>
                  </a:lnTo>
                  <a:lnTo>
                    <a:pt x="1798713" y="256761"/>
                  </a:lnTo>
                  <a:lnTo>
                    <a:pt x="0" y="256761"/>
                  </a:lnTo>
                  <a:close/>
                </a:path>
              </a:pathLst>
            </a:custGeom>
            <a:solidFill>
              <a:srgbClr val="F8F5FF"/>
            </a:solidFill>
            <a:ln w="9525" cap="sq">
              <a:solidFill>
                <a:srgbClr val="231076"/>
              </a:solidFill>
              <a:prstDash val="solid"/>
              <a:miter/>
            </a:ln>
          </p:spPr>
        </p:sp>
        <p:sp>
          <p:nvSpPr>
            <p:cNvPr id="20" name="TextBox 20"/>
            <p:cNvSpPr txBox="1"/>
            <p:nvPr/>
          </p:nvSpPr>
          <p:spPr>
            <a:xfrm>
              <a:off x="0" y="-19050"/>
              <a:ext cx="1798713" cy="275811"/>
            </a:xfrm>
            <a:prstGeom prst="rect">
              <a:avLst/>
            </a:prstGeom>
          </p:spPr>
          <p:txBody>
            <a:bodyPr lIns="23040" tIns="23040" rIns="23040" bIns="23040" rtlCol="0" anchor="ctr"/>
            <a:lstStyle/>
            <a:p>
              <a:pPr algn="ctr">
                <a:lnSpc>
                  <a:spcPts val="2238"/>
                </a:lnSpc>
              </a:pPr>
              <a:r>
                <a:rPr lang="en-US" sz="1835" dirty="0">
                  <a:solidFill>
                    <a:srgbClr val="0E0340"/>
                  </a:solidFill>
                  <a:latin typeface="Questrial"/>
                </a:rPr>
                <a:t>Department of Pathological Analyses</a:t>
              </a:r>
            </a:p>
          </p:txBody>
        </p:sp>
      </p:grpSp>
      <p:sp>
        <p:nvSpPr>
          <p:cNvPr id="21" name="TextBox 21"/>
          <p:cNvSpPr txBox="1"/>
          <p:nvPr/>
        </p:nvSpPr>
        <p:spPr>
          <a:xfrm>
            <a:off x="776291" y="1660129"/>
            <a:ext cx="995359" cy="281103"/>
          </a:xfrm>
          <a:prstGeom prst="rect">
            <a:avLst/>
          </a:prstGeom>
        </p:spPr>
        <p:txBody>
          <a:bodyPr wrap="square" lIns="0" tIns="0" rIns="0" bIns="0" rtlCol="0" anchor="t">
            <a:spAutoFit/>
          </a:bodyPr>
          <a:lstStyle/>
          <a:p>
            <a:pPr algn="ctr">
              <a:lnSpc>
                <a:spcPts val="2333"/>
              </a:lnSpc>
              <a:spcBef>
                <a:spcPct val="0"/>
              </a:spcBef>
            </a:pPr>
            <a:r>
              <a:rPr lang="en-US" sz="1666" dirty="0">
                <a:solidFill>
                  <a:srgbClr val="000000"/>
                </a:solidFill>
                <a:latin typeface="Poppins Bold"/>
              </a:rPr>
              <a:t>lecture  3</a:t>
            </a:r>
          </a:p>
        </p:txBody>
      </p:sp>
    </p:spTree>
    <p:extLst>
      <p:ext uri="{BB962C8B-B14F-4D97-AF65-F5344CB8AC3E}">
        <p14:creationId xmlns:p14="http://schemas.microsoft.com/office/powerpoint/2010/main" val="345230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flipV="1">
            <a:off x="0" y="-39067"/>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stretch>
              <a:fillRect/>
            </a:stretch>
          </a:blipFill>
        </p:spPr>
      </p:sp>
      <p:sp>
        <p:nvSpPr>
          <p:cNvPr id="7" name="Freeform 7"/>
          <p:cNvSpPr/>
          <p:nvPr/>
        </p:nvSpPr>
        <p:spPr>
          <a:xfrm rot="10800000">
            <a:off x="8031510" y="0"/>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stretch>
              <a:fillRect/>
            </a:stretch>
          </a:blipFill>
        </p:spPr>
      </p:sp>
      <p:sp>
        <p:nvSpPr>
          <p:cNvPr id="3" name="Rectangle 2"/>
          <p:cNvSpPr/>
          <p:nvPr/>
        </p:nvSpPr>
        <p:spPr>
          <a:xfrm>
            <a:off x="3524241" y="1020909"/>
            <a:ext cx="6096000" cy="738664"/>
          </a:xfrm>
          <a:prstGeom prst="rect">
            <a:avLst/>
          </a:prstGeom>
        </p:spPr>
        <p:txBody>
          <a:bodyPr>
            <a:spAutoFit/>
          </a:bodyPr>
          <a:lstStyle/>
          <a:p>
            <a:r>
              <a:rPr lang="en-US" sz="2400" b="1" dirty="0">
                <a:solidFill>
                  <a:srgbClr val="FF3131"/>
                </a:solidFill>
                <a:latin typeface="4"/>
              </a:rPr>
              <a:t>Micro-organisms in the atmosphere</a:t>
            </a:r>
            <a:r>
              <a:rPr lang="en-US" sz="2400" dirty="0"/>
              <a:t> </a:t>
            </a:r>
            <a:br>
              <a:rPr lang="en-US" dirty="0"/>
            </a:br>
            <a:endParaRPr lang="en-US" dirty="0"/>
          </a:p>
        </p:txBody>
      </p:sp>
      <p:sp>
        <p:nvSpPr>
          <p:cNvPr id="4" name="Rectangle 3"/>
          <p:cNvSpPr/>
          <p:nvPr/>
        </p:nvSpPr>
        <p:spPr>
          <a:xfrm>
            <a:off x="429371" y="1667240"/>
            <a:ext cx="11537342" cy="1938992"/>
          </a:xfrm>
          <a:prstGeom prst="rect">
            <a:avLst/>
          </a:prstGeom>
        </p:spPr>
        <p:txBody>
          <a:bodyPr wrap="square">
            <a:spAutoFit/>
          </a:bodyPr>
          <a:lstStyle/>
          <a:p>
            <a:r>
              <a:rPr lang="en-US" sz="2400" dirty="0">
                <a:solidFill>
                  <a:srgbClr val="000000"/>
                </a:solidFill>
                <a:latin typeface="Arial" panose="020B0604020202020204" pitchFamily="34" charset="0"/>
              </a:rPr>
              <a:t>• </a:t>
            </a:r>
            <a:r>
              <a:rPr lang="en-US" sz="2400" b="1" dirty="0">
                <a:solidFill>
                  <a:srgbClr val="000000"/>
                </a:solidFill>
                <a:latin typeface="4"/>
              </a:rPr>
              <a:t>The atmosphere is a hostile environment for micro-organisms due to desiccation, sun damage, and oxygen exposure. Many, especially Gram-negative bacteria, die rapidly when suspended. However, some survive and use air turbulence for dispersal, despite none growing or multiplying.</a:t>
            </a:r>
            <a:r>
              <a:rPr lang="en-US" sz="2400" dirty="0"/>
              <a:t> </a:t>
            </a:r>
            <a:br>
              <a:rPr lang="en-US" sz="2400" dirty="0"/>
            </a:br>
            <a:endParaRPr lang="en-US" sz="2400" dirty="0"/>
          </a:p>
        </p:txBody>
      </p:sp>
      <p:sp>
        <p:nvSpPr>
          <p:cNvPr id="5" name="Rectangle 4"/>
          <p:cNvSpPr/>
          <p:nvPr/>
        </p:nvSpPr>
        <p:spPr>
          <a:xfrm>
            <a:off x="357808" y="3513186"/>
            <a:ext cx="11608905" cy="1938992"/>
          </a:xfrm>
          <a:prstGeom prst="rect">
            <a:avLst/>
          </a:prstGeom>
        </p:spPr>
        <p:txBody>
          <a:bodyPr wrap="square">
            <a:spAutoFit/>
          </a:bodyPr>
          <a:lstStyle/>
          <a:p>
            <a:r>
              <a:rPr lang="en-US" sz="2400" b="1" i="0" dirty="0">
                <a:solidFill>
                  <a:srgbClr val="FF3131"/>
                </a:solidFill>
                <a:effectLst/>
                <a:latin typeface="4"/>
              </a:rPr>
              <a:t>Airborne Bacteria</a:t>
            </a:r>
          </a:p>
          <a:p>
            <a:r>
              <a:rPr lang="en-US" sz="2400" dirty="0">
                <a:solidFill>
                  <a:srgbClr val="000000"/>
                </a:solidFill>
                <a:latin typeface="Arial" panose="020B0604020202020204" pitchFamily="34" charset="0"/>
              </a:rPr>
              <a:t>• </a:t>
            </a:r>
            <a:r>
              <a:rPr lang="en-US" sz="2400" b="1" dirty="0">
                <a:solidFill>
                  <a:srgbClr val="000000"/>
                </a:solidFill>
                <a:latin typeface="4"/>
              </a:rPr>
              <a:t>Quantitatively determining microbial propagule numbers requires specialized equipment, but a qualitative estimate can be obtained by exposing a Petri dish to air, which often displays a diverse range of colonies.</a:t>
            </a:r>
            <a:r>
              <a:rPr lang="en-US" sz="2400" dirty="0"/>
              <a:t> </a:t>
            </a:r>
            <a:br>
              <a:rPr lang="en-US" sz="2400" dirty="0"/>
            </a:br>
            <a:endParaRPr lang="en-US" sz="2400" dirty="0"/>
          </a:p>
        </p:txBody>
      </p:sp>
    </p:spTree>
    <p:extLst>
      <p:ext uri="{BB962C8B-B14F-4D97-AF65-F5344CB8AC3E}">
        <p14:creationId xmlns:p14="http://schemas.microsoft.com/office/powerpoint/2010/main" val="225428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flipV="1">
            <a:off x="0" y="-39067"/>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stretch>
              <a:fillRect/>
            </a:stretch>
          </a:blipFill>
        </p:spPr>
      </p:sp>
      <p:sp>
        <p:nvSpPr>
          <p:cNvPr id="7" name="Freeform 7"/>
          <p:cNvSpPr/>
          <p:nvPr/>
        </p:nvSpPr>
        <p:spPr>
          <a:xfrm rot="10800000">
            <a:off x="8031510" y="0"/>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stretch>
              <a:fillRect/>
            </a:stretch>
          </a:blipFill>
        </p:spPr>
      </p:sp>
      <p:sp>
        <p:nvSpPr>
          <p:cNvPr id="3" name="Rectangle 2"/>
          <p:cNvSpPr/>
          <p:nvPr/>
        </p:nvSpPr>
        <p:spPr>
          <a:xfrm>
            <a:off x="405517" y="1505397"/>
            <a:ext cx="11632758" cy="4154984"/>
          </a:xfrm>
          <a:prstGeom prst="rect">
            <a:avLst/>
          </a:prstGeom>
        </p:spPr>
        <p:txBody>
          <a:bodyPr wrap="square">
            <a:spAutoFit/>
          </a:bodyPr>
          <a:lstStyle/>
          <a:p>
            <a:r>
              <a:rPr lang="en-US" sz="2400" b="1" i="0" dirty="0">
                <a:solidFill>
                  <a:srgbClr val="FF3131"/>
                </a:solidFill>
                <a:effectLst/>
                <a:latin typeface="4"/>
              </a:rPr>
              <a:t>Airborne Bacteria</a:t>
            </a:r>
          </a:p>
          <a:p>
            <a:endParaRPr lang="en-US" sz="2400" b="1" i="0" dirty="0">
              <a:solidFill>
                <a:srgbClr val="FF3131"/>
              </a:solidFill>
              <a:effectLst/>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Bacterial flora is primarily Gram-positive rods and cocci, unless air contamination has occurred. Colonies are often micrococci or </a:t>
            </a:r>
            <a:r>
              <a:rPr lang="en-US" sz="2400" b="1" dirty="0" err="1">
                <a:solidFill>
                  <a:srgbClr val="000000"/>
                </a:solidFill>
                <a:latin typeface="4"/>
              </a:rPr>
              <a:t>corynebacteria</a:t>
            </a:r>
            <a:r>
              <a:rPr lang="en-US" sz="2400" b="1" dirty="0">
                <a:solidFill>
                  <a:srgbClr val="000000"/>
                </a:solidFill>
                <a:latin typeface="4"/>
              </a:rPr>
              <a:t>, with large white-to-cream colonies of Bacillus </a:t>
            </a:r>
            <a:r>
              <a:rPr lang="en-US" sz="2400" b="1" dirty="0" err="1">
                <a:solidFill>
                  <a:srgbClr val="000000"/>
                </a:solidFill>
                <a:latin typeface="4"/>
              </a:rPr>
              <a:t>sporeforming</a:t>
            </a:r>
            <a:r>
              <a:rPr lang="en-US" sz="2400" b="1" dirty="0">
                <a:solidFill>
                  <a:srgbClr val="000000"/>
                </a:solidFill>
                <a:latin typeface="4"/>
              </a:rPr>
              <a:t> rods. Small, raised colonies may be </a:t>
            </a:r>
            <a:r>
              <a:rPr lang="en-US" sz="2400" b="1" i="1" dirty="0">
                <a:solidFill>
                  <a:srgbClr val="000000"/>
                </a:solidFill>
                <a:latin typeface="4"/>
              </a:rPr>
              <a:t>Streptomyces</a:t>
            </a:r>
            <a:r>
              <a:rPr lang="en-US" sz="2400" b="1" dirty="0">
                <a:solidFill>
                  <a:srgbClr val="000000"/>
                </a:solidFill>
                <a:latin typeface="4"/>
              </a:rPr>
              <a:t> or </a:t>
            </a:r>
            <a:r>
              <a:rPr lang="en-US" sz="2400" b="1" i="1" dirty="0" err="1">
                <a:solidFill>
                  <a:srgbClr val="000000"/>
                </a:solidFill>
                <a:latin typeface="4"/>
              </a:rPr>
              <a:t>Actinomycetes</a:t>
            </a:r>
            <a:r>
              <a:rPr lang="en-US" sz="2400" b="1" dirty="0">
                <a:solidFill>
                  <a:srgbClr val="000000"/>
                </a:solidFill>
                <a:latin typeface="4"/>
              </a:rPr>
              <a:t>.</a:t>
            </a:r>
          </a:p>
          <a:p>
            <a:endParaRPr lang="en-US" sz="2400" b="1" dirty="0">
              <a:solidFill>
                <a:srgbClr val="000000"/>
              </a:solidFill>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Pigments protect microorganisms from sunlight damage, while Gram-positive bacteria's simple cell walls offer protection from desiccation. </a:t>
            </a:r>
            <a:r>
              <a:rPr lang="en-US" sz="2400" b="1" i="1" dirty="0">
                <a:solidFill>
                  <a:srgbClr val="000000"/>
                </a:solidFill>
                <a:latin typeface="4"/>
              </a:rPr>
              <a:t>Bacillus </a:t>
            </a:r>
            <a:r>
              <a:rPr lang="en-US" sz="2400" b="1" dirty="0">
                <a:solidFill>
                  <a:srgbClr val="000000"/>
                </a:solidFill>
                <a:latin typeface="4"/>
              </a:rPr>
              <a:t>and </a:t>
            </a:r>
            <a:r>
              <a:rPr lang="en-US" sz="2400" b="1" i="1" dirty="0">
                <a:solidFill>
                  <a:srgbClr val="000000"/>
                </a:solidFill>
                <a:latin typeface="4"/>
              </a:rPr>
              <a:t>Streptomyces</a:t>
            </a:r>
            <a:r>
              <a:rPr lang="en-US" sz="2400" b="1" dirty="0">
                <a:solidFill>
                  <a:srgbClr val="000000"/>
                </a:solidFill>
                <a:latin typeface="4"/>
              </a:rPr>
              <a:t> endospores are particularly resistant to air suspension.</a:t>
            </a:r>
            <a:r>
              <a:rPr lang="en-US" sz="2400" dirty="0"/>
              <a:t> </a:t>
            </a:r>
            <a:br>
              <a:rPr lang="en-US" sz="2400" dirty="0"/>
            </a:br>
            <a:endParaRPr lang="en-US" sz="2400" dirty="0"/>
          </a:p>
        </p:txBody>
      </p:sp>
    </p:spTree>
    <p:extLst>
      <p:ext uri="{BB962C8B-B14F-4D97-AF65-F5344CB8AC3E}">
        <p14:creationId xmlns:p14="http://schemas.microsoft.com/office/powerpoint/2010/main" val="14898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flipV="1">
            <a:off x="0" y="0"/>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stretch>
              <a:fillRect/>
            </a:stretch>
          </a:blipFill>
        </p:spPr>
      </p:sp>
      <p:sp>
        <p:nvSpPr>
          <p:cNvPr id="7" name="Freeform 7"/>
          <p:cNvSpPr/>
          <p:nvPr/>
        </p:nvSpPr>
        <p:spPr>
          <a:xfrm rot="10800000">
            <a:off x="8031510" y="0"/>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stretch>
              <a:fillRect/>
            </a:stretch>
          </a:blipFill>
        </p:spPr>
      </p:sp>
      <p:sp>
        <p:nvSpPr>
          <p:cNvPr id="2" name="Rectangle 1"/>
          <p:cNvSpPr/>
          <p:nvPr/>
        </p:nvSpPr>
        <p:spPr>
          <a:xfrm>
            <a:off x="508883" y="1505397"/>
            <a:ext cx="11426025" cy="4893647"/>
          </a:xfrm>
          <a:prstGeom prst="rect">
            <a:avLst/>
          </a:prstGeom>
        </p:spPr>
        <p:txBody>
          <a:bodyPr wrap="square">
            <a:spAutoFit/>
          </a:bodyPr>
          <a:lstStyle/>
          <a:p>
            <a:r>
              <a:rPr lang="en-US" sz="2400" b="1" i="0" dirty="0">
                <a:solidFill>
                  <a:srgbClr val="FF3131"/>
                </a:solidFill>
                <a:effectLst/>
                <a:latin typeface="4"/>
              </a:rPr>
              <a:t>Airborne Bacteria</a:t>
            </a:r>
          </a:p>
          <a:p>
            <a:endParaRPr lang="en-US" sz="2400" b="1" i="0" dirty="0">
              <a:solidFill>
                <a:srgbClr val="FF3131"/>
              </a:solidFill>
              <a:effectLst/>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Bacteria are dispersed on dust particles, water droplets, and skin rafts. Aerosols are generated by coughing, sneezing, bubble bursting and liquid impaction.</a:t>
            </a:r>
          </a:p>
          <a:p>
            <a:endParaRPr lang="en-US" sz="2400" b="1" dirty="0">
              <a:solidFill>
                <a:srgbClr val="000000"/>
              </a:solidFill>
              <a:latin typeface="4"/>
            </a:endParaRPr>
          </a:p>
          <a:p>
            <a:endParaRPr lang="en-US" sz="2400" b="1" dirty="0">
              <a:solidFill>
                <a:srgbClr val="000000"/>
              </a:solidFill>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Actinomycetes, particularly Streptomyces, produce dry spores that survive in the atmosphere. They can cause diseases like farmer's lung and </a:t>
            </a:r>
            <a:r>
              <a:rPr lang="en-US" sz="2400" b="1" dirty="0" err="1">
                <a:solidFill>
                  <a:srgbClr val="000000"/>
                </a:solidFill>
                <a:latin typeface="4"/>
              </a:rPr>
              <a:t>geosmin</a:t>
            </a:r>
            <a:r>
              <a:rPr lang="en-US" sz="2400" b="1" dirty="0">
                <a:solidFill>
                  <a:srgbClr val="000000"/>
                </a:solidFill>
                <a:latin typeface="4"/>
              </a:rPr>
              <a:t>, which can cause earthy odors and off-</a:t>
            </a:r>
            <a:r>
              <a:rPr lang="en-US" sz="2400" b="1" dirty="0" err="1">
                <a:solidFill>
                  <a:srgbClr val="000000"/>
                </a:solidFill>
                <a:latin typeface="4"/>
              </a:rPr>
              <a:t>flavours</a:t>
            </a:r>
            <a:r>
              <a:rPr lang="en-US" sz="2400" b="1" dirty="0">
                <a:solidFill>
                  <a:srgbClr val="000000"/>
                </a:solidFill>
                <a:latin typeface="4"/>
              </a:rPr>
              <a:t> in potable water and shellfish. Farmyard barns may contain millions of spores per cubic </a:t>
            </a:r>
            <a:r>
              <a:rPr lang="en-US" sz="2400" b="1" dirty="0" err="1">
                <a:solidFill>
                  <a:srgbClr val="000000"/>
                </a:solidFill>
                <a:latin typeface="4"/>
              </a:rPr>
              <a:t>metre</a:t>
            </a:r>
            <a:r>
              <a:rPr lang="en-US" sz="2400" b="1" dirty="0">
                <a:solidFill>
                  <a:srgbClr val="000000"/>
                </a:solidFill>
                <a:latin typeface="4"/>
              </a:rPr>
              <a:t>, affecting human health.</a:t>
            </a:r>
            <a:r>
              <a:rPr lang="en-US" sz="2400" dirty="0"/>
              <a:t> </a:t>
            </a:r>
            <a:br>
              <a:rPr lang="en-US" sz="2400" dirty="0"/>
            </a:br>
            <a:endParaRPr lang="en-US" sz="2400" dirty="0"/>
          </a:p>
        </p:txBody>
      </p:sp>
    </p:spTree>
    <p:extLst>
      <p:ext uri="{BB962C8B-B14F-4D97-AF65-F5344CB8AC3E}">
        <p14:creationId xmlns:p14="http://schemas.microsoft.com/office/powerpoint/2010/main" val="3204811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517" y="1267399"/>
            <a:ext cx="11593001" cy="6001643"/>
          </a:xfrm>
          <a:prstGeom prst="rect">
            <a:avLst/>
          </a:prstGeom>
        </p:spPr>
        <p:txBody>
          <a:bodyPr wrap="square">
            <a:spAutoFit/>
          </a:bodyPr>
          <a:lstStyle/>
          <a:p>
            <a:r>
              <a:rPr lang="en-US" sz="2400" b="1" i="0" dirty="0">
                <a:solidFill>
                  <a:srgbClr val="FF3131"/>
                </a:solidFill>
                <a:effectLst/>
                <a:latin typeface="4"/>
              </a:rPr>
              <a:t>Airborne Fungi</a:t>
            </a:r>
          </a:p>
          <a:p>
            <a:endParaRPr lang="en-US" b="1" i="0" dirty="0">
              <a:solidFill>
                <a:srgbClr val="FF3131"/>
              </a:solidFill>
              <a:effectLst/>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The evolution of terrestrial filamentous fungi can be attributed to sophisticated mechanisms for air dispersal of reproductive propagules. Important food microbiological </a:t>
            </a:r>
            <a:r>
              <a:rPr lang="en-US" sz="2400" b="1" dirty="0" err="1">
                <a:solidFill>
                  <a:srgbClr val="000000"/>
                </a:solidFill>
                <a:latin typeface="4"/>
              </a:rPr>
              <a:t>moulds</a:t>
            </a:r>
            <a:r>
              <a:rPr lang="en-US" sz="2400" b="1" dirty="0">
                <a:solidFill>
                  <a:srgbClr val="000000"/>
                </a:solidFill>
                <a:latin typeface="4"/>
              </a:rPr>
              <a:t>, like </a:t>
            </a:r>
            <a:r>
              <a:rPr lang="en-US" sz="2400" b="1" dirty="0" err="1">
                <a:solidFill>
                  <a:srgbClr val="000000"/>
                </a:solidFill>
                <a:latin typeface="4"/>
              </a:rPr>
              <a:t>Penicillium</a:t>
            </a:r>
            <a:r>
              <a:rPr lang="en-US" sz="2400" b="1" dirty="0">
                <a:solidFill>
                  <a:srgbClr val="000000"/>
                </a:solidFill>
                <a:latin typeface="4"/>
              </a:rPr>
              <a:t> and Aspergillus, produce small, </a:t>
            </a:r>
            <a:r>
              <a:rPr lang="en-US" sz="2400" b="1" dirty="0" err="1">
                <a:solidFill>
                  <a:srgbClr val="000000"/>
                </a:solidFill>
                <a:latin typeface="4"/>
              </a:rPr>
              <a:t>unwettable</a:t>
            </a:r>
            <a:r>
              <a:rPr lang="en-US" sz="2400" b="1" dirty="0">
                <a:solidFill>
                  <a:srgbClr val="000000"/>
                </a:solidFill>
                <a:latin typeface="4"/>
              </a:rPr>
              <a:t> spores resistant to desiccation and light damage, causing significant food spoilage. These spores, small and light, efficiently disperse in turbulent air.</a:t>
            </a:r>
          </a:p>
          <a:p>
            <a:endParaRPr lang="en-US" sz="2400" b="1" dirty="0">
              <a:solidFill>
                <a:srgbClr val="000000"/>
              </a:solidFill>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Fusarium fungi produce easily wettable spores that disperse into the atmosphere in droplets of water, allowing them to be widely distributed in field crops during wet weather. This mechanism is used for </a:t>
            </a:r>
            <a:r>
              <a:rPr lang="en-US" sz="2400" b="1" dirty="0" err="1">
                <a:solidFill>
                  <a:srgbClr val="000000"/>
                </a:solidFill>
                <a:latin typeface="4"/>
              </a:rPr>
              <a:t>shortterm</a:t>
            </a:r>
            <a:r>
              <a:rPr lang="en-US" sz="2400" b="1" dirty="0">
                <a:solidFill>
                  <a:srgbClr val="000000"/>
                </a:solidFill>
                <a:latin typeface="4"/>
              </a:rPr>
              <a:t> plant pathogen dispersal. As humidity decreases, Cladosporium spores twist and collapse, becoming the most common in the air </a:t>
            </a:r>
            <a:r>
              <a:rPr lang="en-US" sz="2400" b="1" dirty="0" err="1">
                <a:solidFill>
                  <a:srgbClr val="000000"/>
                </a:solidFill>
                <a:latin typeface="4"/>
              </a:rPr>
              <a:t>spora</a:t>
            </a:r>
            <a:r>
              <a:rPr lang="en-US" sz="2400" b="1" dirty="0">
                <a:solidFill>
                  <a:srgbClr val="000000"/>
                </a:solidFill>
                <a:latin typeface="4"/>
              </a:rPr>
              <a:t>. These species can form unsightly black colonies on commodities like chilled meat.</a:t>
            </a:r>
            <a:r>
              <a:rPr lang="en-US" sz="2400" dirty="0"/>
              <a:t> </a:t>
            </a:r>
            <a:br>
              <a:rPr lang="en-US" sz="2400" dirty="0"/>
            </a:br>
            <a:endParaRPr lang="en-US" sz="2400" dirty="0"/>
          </a:p>
        </p:txBody>
      </p:sp>
      <p:sp>
        <p:nvSpPr>
          <p:cNvPr id="6" name="Freeform 6"/>
          <p:cNvSpPr/>
          <p:nvPr/>
        </p:nvSpPr>
        <p:spPr>
          <a:xfrm flipV="1">
            <a:off x="0" y="-39067"/>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stretch>
              <a:fillRect/>
            </a:stretch>
          </a:blipFill>
        </p:spPr>
      </p:sp>
      <p:sp>
        <p:nvSpPr>
          <p:cNvPr id="7" name="Freeform 7"/>
          <p:cNvSpPr/>
          <p:nvPr/>
        </p:nvSpPr>
        <p:spPr>
          <a:xfrm rot="10800000">
            <a:off x="8031510" y="0"/>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stretch>
              <a:fillRect/>
            </a:stretch>
          </a:blipFill>
        </p:spPr>
      </p:sp>
    </p:spTree>
    <p:extLst>
      <p:ext uri="{BB962C8B-B14F-4D97-AF65-F5344CB8AC3E}">
        <p14:creationId xmlns:p14="http://schemas.microsoft.com/office/powerpoint/2010/main" val="3694941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flipV="1">
            <a:off x="0" y="-39067"/>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stretch>
              <a:fillRect/>
            </a:stretch>
          </a:blipFill>
        </p:spPr>
      </p:sp>
      <p:sp>
        <p:nvSpPr>
          <p:cNvPr id="7" name="Freeform 7"/>
          <p:cNvSpPr/>
          <p:nvPr/>
        </p:nvSpPr>
        <p:spPr>
          <a:xfrm rot="10800000">
            <a:off x="8031510" y="0"/>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stretch>
              <a:fillRect/>
            </a:stretch>
          </a:blipFill>
        </p:spPr>
      </p:sp>
      <p:sp>
        <p:nvSpPr>
          <p:cNvPr id="2" name="Rectangle 1"/>
          <p:cNvSpPr/>
          <p:nvPr/>
        </p:nvSpPr>
        <p:spPr>
          <a:xfrm>
            <a:off x="318051" y="1920895"/>
            <a:ext cx="11696369" cy="3416320"/>
          </a:xfrm>
          <a:prstGeom prst="rect">
            <a:avLst/>
          </a:prstGeom>
        </p:spPr>
        <p:txBody>
          <a:bodyPr wrap="square">
            <a:spAutoFit/>
          </a:bodyPr>
          <a:lstStyle/>
          <a:p>
            <a:r>
              <a:rPr lang="en-US" sz="2400" b="1" i="0" dirty="0">
                <a:solidFill>
                  <a:srgbClr val="FF3131"/>
                </a:solidFill>
                <a:effectLst/>
                <a:latin typeface="4"/>
              </a:rPr>
              <a:t>Airborne Fungi</a:t>
            </a:r>
          </a:p>
          <a:p>
            <a:endParaRPr lang="en-US" sz="2400" b="1" i="0" dirty="0">
              <a:solidFill>
                <a:srgbClr val="FF3131"/>
              </a:solidFill>
              <a:effectLst/>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Fungi, like mirror yeasts, fire their spores into the atmosphere at high relative humidity, allowing them to continue even during dry days. This process is driven by evolutionary pressure to produce macroscopic fruiting bodies, as seen in mushrooms and toadstools. Although we may not be aware of microorganisms in the atmosphere, they play a crucial role in spreading and contaminating food.</a:t>
            </a:r>
            <a:r>
              <a:rPr lang="en-US" sz="2400" dirty="0"/>
              <a:t> </a:t>
            </a:r>
            <a:br>
              <a:rPr lang="en-US" sz="2400" dirty="0"/>
            </a:br>
            <a:endParaRPr lang="en-US" sz="2400" dirty="0"/>
          </a:p>
        </p:txBody>
      </p:sp>
    </p:spTree>
    <p:extLst>
      <p:ext uri="{BB962C8B-B14F-4D97-AF65-F5344CB8AC3E}">
        <p14:creationId xmlns:p14="http://schemas.microsoft.com/office/powerpoint/2010/main" val="48116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flipV="1">
            <a:off x="0" y="-39067"/>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stretch>
              <a:fillRect/>
            </a:stretch>
          </a:blipFill>
        </p:spPr>
      </p:sp>
      <p:sp>
        <p:nvSpPr>
          <p:cNvPr id="7" name="Freeform 7"/>
          <p:cNvSpPr/>
          <p:nvPr/>
        </p:nvSpPr>
        <p:spPr>
          <a:xfrm rot="10800000">
            <a:off x="8031510" y="0"/>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stretch>
              <a:fillRect/>
            </a:stretch>
          </a:blipFill>
        </p:spPr>
      </p:sp>
      <p:sp>
        <p:nvSpPr>
          <p:cNvPr id="2" name="Rectangle 1"/>
          <p:cNvSpPr/>
          <p:nvPr/>
        </p:nvSpPr>
        <p:spPr>
          <a:xfrm>
            <a:off x="294198" y="1225689"/>
            <a:ext cx="11664564" cy="6001643"/>
          </a:xfrm>
          <a:prstGeom prst="rect">
            <a:avLst/>
          </a:prstGeom>
        </p:spPr>
        <p:txBody>
          <a:bodyPr wrap="square">
            <a:spAutoFit/>
          </a:bodyPr>
          <a:lstStyle/>
          <a:p>
            <a:r>
              <a:rPr lang="en-US" sz="2400" b="1" i="0" dirty="0">
                <a:solidFill>
                  <a:srgbClr val="FF3131"/>
                </a:solidFill>
                <a:effectLst/>
                <a:latin typeface="4"/>
              </a:rPr>
              <a:t>Micro-organisms of soil</a:t>
            </a:r>
          </a:p>
          <a:p>
            <a:endParaRPr lang="en-US" sz="2400" b="1" i="0" dirty="0">
              <a:solidFill>
                <a:srgbClr val="FF3131"/>
              </a:solidFill>
              <a:effectLst/>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Soil environment is complex, with diverse flora of bacteria, </a:t>
            </a:r>
            <a:r>
              <a:rPr lang="en-US" sz="2400" b="1" dirty="0" err="1">
                <a:solidFill>
                  <a:srgbClr val="000000"/>
                </a:solidFill>
                <a:latin typeface="4"/>
              </a:rPr>
              <a:t>fungi,protozoa</a:t>
            </a:r>
            <a:r>
              <a:rPr lang="en-US" sz="2400" b="1" dirty="0">
                <a:solidFill>
                  <a:srgbClr val="000000"/>
                </a:solidFill>
                <a:latin typeface="4"/>
              </a:rPr>
              <a:t>, and algae. It is a rich reservoir of micro-organisms, providing strains used in pharmaceutical and food industries.</a:t>
            </a:r>
          </a:p>
          <a:p>
            <a:endParaRPr lang="en-US" sz="1600" b="1" dirty="0">
              <a:solidFill>
                <a:srgbClr val="000000"/>
              </a:solidFill>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These micro-organisms recycle organic and nitrogenous compounds,</a:t>
            </a:r>
          </a:p>
          <a:p>
            <a:r>
              <a:rPr lang="en-US" sz="2400" b="1" dirty="0">
                <a:solidFill>
                  <a:srgbClr val="000000"/>
                </a:solidFill>
                <a:latin typeface="4"/>
              </a:rPr>
              <a:t>but can also be spoilage organisms.</a:t>
            </a:r>
          </a:p>
          <a:p>
            <a:endParaRPr lang="en-US" sz="2400" b="1" dirty="0">
              <a:solidFill>
                <a:srgbClr val="000000"/>
              </a:solidFill>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Protecting food from dirt reduces the likelihood of inoculating spoilage</a:t>
            </a:r>
          </a:p>
          <a:p>
            <a:r>
              <a:rPr lang="en-US" sz="2400" b="1" dirty="0">
                <a:solidFill>
                  <a:srgbClr val="000000"/>
                </a:solidFill>
                <a:latin typeface="4"/>
              </a:rPr>
              <a:t>organisms. Soil is competitive, causing bacteria and fungi to produce</a:t>
            </a:r>
          </a:p>
          <a:p>
            <a:r>
              <a:rPr lang="en-US" sz="2400" b="1" dirty="0">
                <a:solidFill>
                  <a:srgbClr val="000000"/>
                </a:solidFill>
                <a:latin typeface="4"/>
              </a:rPr>
              <a:t>resistant structures, such as endospores and </a:t>
            </a:r>
            <a:r>
              <a:rPr lang="en-US" sz="2400" b="1" dirty="0" err="1">
                <a:solidFill>
                  <a:srgbClr val="000000"/>
                </a:solidFill>
                <a:latin typeface="4"/>
              </a:rPr>
              <a:t>sclerotia</a:t>
            </a:r>
            <a:r>
              <a:rPr lang="en-US" sz="2400" b="1" dirty="0">
                <a:solidFill>
                  <a:srgbClr val="000000"/>
                </a:solidFill>
                <a:latin typeface="4"/>
              </a:rPr>
              <a:t>, which can</a:t>
            </a:r>
          </a:p>
          <a:p>
            <a:r>
              <a:rPr lang="en-US" sz="2400" b="1" dirty="0">
                <a:solidFill>
                  <a:srgbClr val="000000"/>
                </a:solidFill>
                <a:latin typeface="4"/>
              </a:rPr>
              <a:t>withstand temperature fluctuations.</a:t>
            </a:r>
          </a:p>
          <a:p>
            <a:endParaRPr lang="en-US" sz="2400" b="1" dirty="0">
              <a:solidFill>
                <a:srgbClr val="000000"/>
              </a:solidFill>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Such as the endospores of Bacillus and Clostridium.</a:t>
            </a:r>
            <a:r>
              <a:rPr lang="en-US" sz="2400" dirty="0"/>
              <a:t> </a:t>
            </a:r>
            <a:br>
              <a:rPr lang="en-US" sz="2400" dirty="0"/>
            </a:br>
            <a:endParaRPr lang="en-US" sz="2400" dirty="0"/>
          </a:p>
        </p:txBody>
      </p:sp>
    </p:spTree>
    <p:extLst>
      <p:ext uri="{BB962C8B-B14F-4D97-AF65-F5344CB8AC3E}">
        <p14:creationId xmlns:p14="http://schemas.microsoft.com/office/powerpoint/2010/main" val="357837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flipV="1">
            <a:off x="0" y="-39067"/>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stretch>
              <a:fillRect/>
            </a:stretch>
          </a:blipFill>
        </p:spPr>
      </p:sp>
      <p:sp>
        <p:nvSpPr>
          <p:cNvPr id="7" name="Freeform 7"/>
          <p:cNvSpPr/>
          <p:nvPr/>
        </p:nvSpPr>
        <p:spPr>
          <a:xfrm rot="10800000">
            <a:off x="8031510" y="0"/>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stretch>
              <a:fillRect/>
            </a:stretch>
          </a:blipFill>
        </p:spPr>
      </p:sp>
      <p:sp>
        <p:nvSpPr>
          <p:cNvPr id="2" name="Rectangle 1"/>
          <p:cNvSpPr/>
          <p:nvPr/>
        </p:nvSpPr>
        <p:spPr>
          <a:xfrm>
            <a:off x="310100" y="1297929"/>
            <a:ext cx="11640709" cy="5262979"/>
          </a:xfrm>
          <a:prstGeom prst="rect">
            <a:avLst/>
          </a:prstGeom>
        </p:spPr>
        <p:txBody>
          <a:bodyPr wrap="square">
            <a:spAutoFit/>
          </a:bodyPr>
          <a:lstStyle/>
          <a:p>
            <a:r>
              <a:rPr lang="en-US" sz="2400" b="1" i="0" dirty="0">
                <a:solidFill>
                  <a:srgbClr val="FF3131"/>
                </a:solidFill>
                <a:effectLst/>
                <a:latin typeface="4"/>
              </a:rPr>
              <a:t>Micro-organisms of water</a:t>
            </a:r>
          </a:p>
          <a:p>
            <a:endParaRPr lang="en-US" sz="2400" b="1" i="0" dirty="0">
              <a:solidFill>
                <a:srgbClr val="FF3131"/>
              </a:solidFill>
              <a:effectLst/>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Aquatic environments are the largest part of the biosphere, with fresh water and sea containing various micro-organisms adapted to their habitats. Marine bacteria, oligotrophic </a:t>
            </a:r>
            <a:r>
              <a:rPr lang="en-US" sz="2400" b="1" dirty="0" err="1">
                <a:solidFill>
                  <a:srgbClr val="000000"/>
                </a:solidFill>
                <a:latin typeface="4"/>
              </a:rPr>
              <a:t>psychrophiles</a:t>
            </a:r>
            <a:r>
              <a:rPr lang="en-US" sz="2400" b="1" dirty="0">
                <a:solidFill>
                  <a:srgbClr val="000000"/>
                </a:solidFill>
                <a:latin typeface="4"/>
              </a:rPr>
              <a:t>, require sodium chloride for optimal growth.</a:t>
            </a:r>
          </a:p>
          <a:p>
            <a:endParaRPr lang="en-US" sz="2400" b="1" dirty="0">
              <a:solidFill>
                <a:srgbClr val="000000"/>
              </a:solidFill>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Fish caught from cold water in the open sea have a bacterial flora</a:t>
            </a:r>
          </a:p>
          <a:p>
            <a:r>
              <a:rPr lang="en-US" sz="2400" b="1" dirty="0">
                <a:solidFill>
                  <a:srgbClr val="000000"/>
                </a:solidFill>
                <a:latin typeface="4"/>
              </a:rPr>
              <a:t>reflecting their environment, containing predominantly psychrophilic</a:t>
            </a:r>
          </a:p>
          <a:p>
            <a:r>
              <a:rPr lang="en-US" sz="2400" b="1" dirty="0">
                <a:solidFill>
                  <a:srgbClr val="000000"/>
                </a:solidFill>
                <a:latin typeface="4"/>
              </a:rPr>
              <a:t>and </a:t>
            </a:r>
            <a:r>
              <a:rPr lang="en-US" sz="2400" b="1" dirty="0" err="1">
                <a:solidFill>
                  <a:srgbClr val="000000"/>
                </a:solidFill>
                <a:latin typeface="4"/>
              </a:rPr>
              <a:t>psychotrophic</a:t>
            </a:r>
            <a:r>
              <a:rPr lang="en-US" sz="2400" b="1" dirty="0">
                <a:solidFill>
                  <a:srgbClr val="000000"/>
                </a:solidFill>
                <a:latin typeface="4"/>
              </a:rPr>
              <a:t> species.</a:t>
            </a:r>
          </a:p>
          <a:p>
            <a:endParaRPr lang="en-US" sz="2400" b="1" dirty="0">
              <a:solidFill>
                <a:srgbClr val="000000"/>
              </a:solidFill>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These organisms can break down macromolecules and have doubling</a:t>
            </a:r>
          </a:p>
          <a:p>
            <a:r>
              <a:rPr lang="en-US" sz="2400" b="1" dirty="0">
                <a:solidFill>
                  <a:srgbClr val="000000"/>
                </a:solidFill>
                <a:latin typeface="4"/>
              </a:rPr>
              <a:t>times as short as ten hours at refrigeration temperatures.</a:t>
            </a:r>
            <a:r>
              <a:rPr lang="en-US" sz="2400" dirty="0"/>
              <a:t> </a:t>
            </a:r>
            <a:br>
              <a:rPr lang="en-US" sz="2400" dirty="0"/>
            </a:br>
            <a:endParaRPr lang="en-US" sz="2400" dirty="0"/>
          </a:p>
        </p:txBody>
      </p:sp>
    </p:spTree>
    <p:extLst>
      <p:ext uri="{BB962C8B-B14F-4D97-AF65-F5344CB8AC3E}">
        <p14:creationId xmlns:p14="http://schemas.microsoft.com/office/powerpoint/2010/main" val="399932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flipV="1">
            <a:off x="0" y="-39067"/>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stretch>
              <a:fillRect/>
            </a:stretch>
          </a:blipFill>
        </p:spPr>
      </p:sp>
      <p:sp>
        <p:nvSpPr>
          <p:cNvPr id="7" name="Freeform 7"/>
          <p:cNvSpPr/>
          <p:nvPr/>
        </p:nvSpPr>
        <p:spPr>
          <a:xfrm rot="10800000">
            <a:off x="8031510" y="0"/>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stretch>
              <a:fillRect/>
            </a:stretch>
          </a:blipFill>
        </p:spPr>
      </p:sp>
      <p:sp>
        <p:nvSpPr>
          <p:cNvPr id="2" name="Rectangle 1"/>
          <p:cNvSpPr/>
          <p:nvPr/>
        </p:nvSpPr>
        <p:spPr>
          <a:xfrm>
            <a:off x="556591" y="1354864"/>
            <a:ext cx="11378317" cy="5570756"/>
          </a:xfrm>
          <a:prstGeom prst="rect">
            <a:avLst/>
          </a:prstGeom>
        </p:spPr>
        <p:txBody>
          <a:bodyPr wrap="square">
            <a:spAutoFit/>
          </a:bodyPr>
          <a:lstStyle/>
          <a:p>
            <a:r>
              <a:rPr lang="en-US" sz="2400" b="1" i="0" dirty="0">
                <a:solidFill>
                  <a:srgbClr val="FF3131"/>
                </a:solidFill>
                <a:effectLst/>
                <a:latin typeface="4"/>
              </a:rPr>
              <a:t>Micro-organisms of water</a:t>
            </a:r>
          </a:p>
          <a:p>
            <a:endParaRPr lang="en-US" sz="1400" b="1" i="0" dirty="0">
              <a:solidFill>
                <a:srgbClr val="FF3131"/>
              </a:solidFill>
              <a:effectLst/>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However, during handling, natural flora may be contaminated with</a:t>
            </a:r>
          </a:p>
          <a:p>
            <a:r>
              <a:rPr lang="en-US" sz="2400" b="1" dirty="0">
                <a:solidFill>
                  <a:srgbClr val="000000"/>
                </a:solidFill>
                <a:latin typeface="4"/>
              </a:rPr>
              <a:t>man-associated organisms.</a:t>
            </a:r>
          </a:p>
          <a:p>
            <a:endParaRPr lang="en-US" b="1" dirty="0">
              <a:solidFill>
                <a:srgbClr val="000000"/>
              </a:solidFill>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The seas around the coasts are influenced by terrestrial and freshwater microorganisms and human activities, which have a detrimental effect on coastal waters.</a:t>
            </a:r>
          </a:p>
          <a:p>
            <a:endParaRPr lang="en-US" b="1" dirty="0">
              <a:solidFill>
                <a:srgbClr val="000000"/>
              </a:solidFill>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Many shellfish grow in polluted coastal waters and feed by filtering out particles from large volumes of sea water.</a:t>
            </a:r>
          </a:p>
          <a:p>
            <a:endParaRPr lang="en-US" b="1" dirty="0">
              <a:solidFill>
                <a:srgbClr val="000000"/>
              </a:solidFill>
              <a:latin typeface="4"/>
            </a:endParaRPr>
          </a:p>
          <a:p>
            <a:r>
              <a:rPr lang="en-US" sz="2400" dirty="0">
                <a:solidFill>
                  <a:srgbClr val="000000"/>
                </a:solidFill>
                <a:latin typeface="Arial" panose="020B0604020202020204" pitchFamily="34" charset="0"/>
              </a:rPr>
              <a:t>• </a:t>
            </a:r>
            <a:r>
              <a:rPr lang="en-US" sz="2400" b="1" dirty="0">
                <a:solidFill>
                  <a:srgbClr val="000000"/>
                </a:solidFill>
                <a:latin typeface="4"/>
              </a:rPr>
              <a:t>Waters contaminated with sewage can contain enteric organisms from infected individuals, which can cause severe diseases like hepatitis or typhoid fever.</a:t>
            </a:r>
            <a:r>
              <a:rPr lang="en-US" sz="2400" dirty="0"/>
              <a:t> </a:t>
            </a:r>
            <a:br>
              <a:rPr lang="en-US" sz="2400" dirty="0"/>
            </a:br>
            <a:endParaRPr lang="en-US" sz="2400" dirty="0"/>
          </a:p>
        </p:txBody>
      </p:sp>
    </p:spTree>
    <p:extLst>
      <p:ext uri="{BB962C8B-B14F-4D97-AF65-F5344CB8AC3E}">
        <p14:creationId xmlns:p14="http://schemas.microsoft.com/office/powerpoint/2010/main" val="2910908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757</Words>
  <Application>Microsoft Office PowerPoint</Application>
  <PresentationFormat>Widescreen</PresentationFormat>
  <Paragraphs>61</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4</vt:lpstr>
      <vt:lpstr>Arial</vt:lpstr>
      <vt:lpstr>Calibri</vt:lpstr>
      <vt:lpstr>Calibri Light</vt:lpstr>
      <vt:lpstr>Poppins Bold</vt:lpstr>
      <vt:lpstr>Questrial</vt:lpstr>
      <vt:lpstr>TT Chocolates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saadmahdi saadmahdi</dc:creator>
  <cp:lastModifiedBy>saadmahdi saadmahdi</cp:lastModifiedBy>
  <cp:revision>1</cp:revision>
  <dcterms:created xsi:type="dcterms:W3CDTF">2024-03-20T11:43:24Z</dcterms:created>
  <dcterms:modified xsi:type="dcterms:W3CDTF">2024-03-20T11:44:56Z</dcterms:modified>
</cp:coreProperties>
</file>